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9"/>
  </p:notesMasterIdLst>
  <p:sldIdLst>
    <p:sldId id="346" r:id="rId2"/>
    <p:sldId id="303" r:id="rId3"/>
    <p:sldId id="313" r:id="rId4"/>
    <p:sldId id="321" r:id="rId5"/>
    <p:sldId id="290" r:id="rId6"/>
    <p:sldId id="325" r:id="rId7"/>
    <p:sldId id="335" r:id="rId8"/>
    <p:sldId id="324" r:id="rId9"/>
    <p:sldId id="326" r:id="rId10"/>
    <p:sldId id="336" r:id="rId11"/>
    <p:sldId id="337" r:id="rId12"/>
    <p:sldId id="327" r:id="rId13"/>
    <p:sldId id="338" r:id="rId14"/>
    <p:sldId id="328" r:id="rId15"/>
    <p:sldId id="339" r:id="rId16"/>
    <p:sldId id="329" r:id="rId17"/>
    <p:sldId id="340" r:id="rId18"/>
    <p:sldId id="330" r:id="rId19"/>
    <p:sldId id="341" r:id="rId20"/>
    <p:sldId id="331" r:id="rId21"/>
    <p:sldId id="342" r:id="rId22"/>
    <p:sldId id="332" r:id="rId23"/>
    <p:sldId id="333" r:id="rId24"/>
    <p:sldId id="334" r:id="rId25"/>
    <p:sldId id="345" r:id="rId26"/>
    <p:sldId id="322" r:id="rId27"/>
    <p:sldId id="323" r:id="rId28"/>
  </p:sldIdLst>
  <p:sldSz cx="10058400" cy="7772400"/>
  <p:notesSz cx="6858000" cy="9144000"/>
  <p:custShowLst>
    <p:custShow name="Custom Show 1" id="0">
      <p:sldLst>
        <p:sld r:id="rId4"/>
      </p:sldLst>
    </p:custShow>
  </p:custShowLst>
  <p:defaultTextStyle>
    <a:defPPr>
      <a:defRPr lang="en-US"/>
    </a:defPPr>
    <a:lvl1pPr marL="0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04365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08730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13095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17461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21826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26192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630557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434923" algn="l" defTabSz="160873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71CA30-B991-47E8-B9DC-071AB2DED5A2}">
          <p14:sldIdLst>
            <p14:sldId id="346"/>
            <p14:sldId id="303"/>
            <p14:sldId id="313"/>
            <p14:sldId id="321"/>
            <p14:sldId id="290"/>
            <p14:sldId id="325"/>
            <p14:sldId id="335"/>
            <p14:sldId id="324"/>
            <p14:sldId id="326"/>
            <p14:sldId id="336"/>
            <p14:sldId id="337"/>
            <p14:sldId id="327"/>
            <p14:sldId id="338"/>
            <p14:sldId id="328"/>
            <p14:sldId id="339"/>
            <p14:sldId id="329"/>
            <p14:sldId id="340"/>
            <p14:sldId id="330"/>
            <p14:sldId id="341"/>
            <p14:sldId id="331"/>
            <p14:sldId id="342"/>
            <p14:sldId id="332"/>
            <p14:sldId id="333"/>
            <p14:sldId id="334"/>
            <p14:sldId id="345"/>
            <p14:sldId id="322"/>
            <p14:sldId id="323"/>
          </p14:sldIdLst>
        </p14:section>
        <p14:section name="Untitled Section" id="{9DE29CA3-D8BD-485B-8791-93C3B4B8323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28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A0CA"/>
    <a:srgbClr val="FFFFCC"/>
    <a:srgbClr val="FF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5652" autoAdjust="0"/>
  </p:normalViewPr>
  <p:slideViewPr>
    <p:cSldViewPr>
      <p:cViewPr>
        <p:scale>
          <a:sx n="60" d="100"/>
          <a:sy n="60" d="100"/>
        </p:scale>
        <p:origin x="-1326" y="-96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157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FA898-7F79-420B-9EC7-F19CAB60F2AD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4CA46-9ED3-440C-B53F-3F73E9090A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5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04365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08730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13095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17461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21826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26192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630557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434923" algn="l" defTabSz="160873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CA46-9ED3-440C-B53F-3F73E9090A8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CA46-9ED3-440C-B53F-3F73E9090A8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CA46-9ED3-440C-B53F-3F73E9090A8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CA46-9ED3-440C-B53F-3F73E9090A8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3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7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0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7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1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4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48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352" indent="0">
              <a:buNone/>
              <a:defRPr sz="2200" b="1"/>
            </a:lvl2pPr>
            <a:lvl3pPr marL="1018705" indent="0">
              <a:buNone/>
              <a:defRPr sz="2000" b="1"/>
            </a:lvl3pPr>
            <a:lvl4pPr marL="1528058" indent="0">
              <a:buNone/>
              <a:defRPr sz="1800" b="1"/>
            </a:lvl4pPr>
            <a:lvl5pPr marL="2037411" indent="0">
              <a:buNone/>
              <a:defRPr sz="1800" b="1"/>
            </a:lvl5pPr>
            <a:lvl6pPr marL="2546764" indent="0">
              <a:buNone/>
              <a:defRPr sz="1800" b="1"/>
            </a:lvl6pPr>
            <a:lvl7pPr marL="3056116" indent="0">
              <a:buNone/>
              <a:defRPr sz="1800" b="1"/>
            </a:lvl7pPr>
            <a:lvl8pPr marL="3565469" indent="0">
              <a:buNone/>
              <a:defRPr sz="1800" b="1"/>
            </a:lvl8pPr>
            <a:lvl9pPr marL="407482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352" indent="0">
              <a:buNone/>
              <a:defRPr sz="2200" b="1"/>
            </a:lvl2pPr>
            <a:lvl3pPr marL="1018705" indent="0">
              <a:buNone/>
              <a:defRPr sz="2000" b="1"/>
            </a:lvl3pPr>
            <a:lvl4pPr marL="1528058" indent="0">
              <a:buNone/>
              <a:defRPr sz="1800" b="1"/>
            </a:lvl4pPr>
            <a:lvl5pPr marL="2037411" indent="0">
              <a:buNone/>
              <a:defRPr sz="1800" b="1"/>
            </a:lvl5pPr>
            <a:lvl6pPr marL="2546764" indent="0">
              <a:buNone/>
              <a:defRPr sz="1800" b="1"/>
            </a:lvl6pPr>
            <a:lvl7pPr marL="3056116" indent="0">
              <a:buNone/>
              <a:defRPr sz="1800" b="1"/>
            </a:lvl7pPr>
            <a:lvl8pPr marL="3565469" indent="0">
              <a:buNone/>
              <a:defRPr sz="1800" b="1"/>
            </a:lvl8pPr>
            <a:lvl9pPr marL="407482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352" indent="0">
              <a:buNone/>
              <a:defRPr sz="1300"/>
            </a:lvl2pPr>
            <a:lvl3pPr marL="1018705" indent="0">
              <a:buNone/>
              <a:defRPr sz="1100"/>
            </a:lvl3pPr>
            <a:lvl4pPr marL="1528058" indent="0">
              <a:buNone/>
              <a:defRPr sz="1000"/>
            </a:lvl4pPr>
            <a:lvl5pPr marL="2037411" indent="0">
              <a:buNone/>
              <a:defRPr sz="1000"/>
            </a:lvl5pPr>
            <a:lvl6pPr marL="2546764" indent="0">
              <a:buNone/>
              <a:defRPr sz="1000"/>
            </a:lvl6pPr>
            <a:lvl7pPr marL="3056116" indent="0">
              <a:buNone/>
              <a:defRPr sz="1000"/>
            </a:lvl7pPr>
            <a:lvl8pPr marL="3565469" indent="0">
              <a:buNone/>
              <a:defRPr sz="1000"/>
            </a:lvl8pPr>
            <a:lvl9pPr marL="407482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352" indent="0">
              <a:buNone/>
              <a:defRPr sz="3100"/>
            </a:lvl2pPr>
            <a:lvl3pPr marL="1018705" indent="0">
              <a:buNone/>
              <a:defRPr sz="2700"/>
            </a:lvl3pPr>
            <a:lvl4pPr marL="1528058" indent="0">
              <a:buNone/>
              <a:defRPr sz="2200"/>
            </a:lvl4pPr>
            <a:lvl5pPr marL="2037411" indent="0">
              <a:buNone/>
              <a:defRPr sz="2200"/>
            </a:lvl5pPr>
            <a:lvl6pPr marL="2546764" indent="0">
              <a:buNone/>
              <a:defRPr sz="2200"/>
            </a:lvl6pPr>
            <a:lvl7pPr marL="3056116" indent="0">
              <a:buNone/>
              <a:defRPr sz="2200"/>
            </a:lvl7pPr>
            <a:lvl8pPr marL="3565469" indent="0">
              <a:buNone/>
              <a:defRPr sz="2200"/>
            </a:lvl8pPr>
            <a:lvl9pPr marL="4074821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352" indent="0">
              <a:buNone/>
              <a:defRPr sz="1300"/>
            </a:lvl2pPr>
            <a:lvl3pPr marL="1018705" indent="0">
              <a:buNone/>
              <a:defRPr sz="1100"/>
            </a:lvl3pPr>
            <a:lvl4pPr marL="1528058" indent="0">
              <a:buNone/>
              <a:defRPr sz="1000"/>
            </a:lvl4pPr>
            <a:lvl5pPr marL="2037411" indent="0">
              <a:buNone/>
              <a:defRPr sz="1000"/>
            </a:lvl5pPr>
            <a:lvl6pPr marL="2546764" indent="0">
              <a:buNone/>
              <a:defRPr sz="1000"/>
            </a:lvl6pPr>
            <a:lvl7pPr marL="3056116" indent="0">
              <a:buNone/>
              <a:defRPr sz="1000"/>
            </a:lvl7pPr>
            <a:lvl8pPr marL="3565469" indent="0">
              <a:buNone/>
              <a:defRPr sz="1000"/>
            </a:lvl8pPr>
            <a:lvl9pPr marL="407482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70" tIns="50935" rIns="101870" bIns="5093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2"/>
            <a:ext cx="9052560" cy="5129425"/>
          </a:xfrm>
          <a:prstGeom prst="rect">
            <a:avLst/>
          </a:prstGeom>
        </p:spPr>
        <p:txBody>
          <a:bodyPr vert="horz" lIns="101870" tIns="50935" rIns="101870" bIns="5093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70" tIns="50935" rIns="101870" bIns="5093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70" tIns="50935" rIns="101870" bIns="5093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70" tIns="50935" rIns="101870" bIns="5093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dissolve/>
  </p:transition>
  <p:txStyles>
    <p:titleStyle>
      <a:lvl1pPr algn="ctr" defTabSz="101870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15" indent="-382015" algn="l" defTabSz="101870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698" indent="-318346" algn="l" defTabSz="101870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382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34" indent="-254676" algn="l" defTabSz="101870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087" indent="-254676" algn="l" defTabSz="101870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440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793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145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498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352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705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058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411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764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116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469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821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3540760"/>
          </a:xfrm>
          <a:prstGeom prst="rect">
            <a:avLst/>
          </a:prstGeom>
        </p:spPr>
      </p:pic>
      <p:pic>
        <p:nvPicPr>
          <p:cNvPr id="6" name="Picture 3" descr="Mono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264887" cy="209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008880"/>
            <a:ext cx="10058400" cy="267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Prepared by. </a:t>
            </a:r>
          </a:p>
          <a:p>
            <a:r>
              <a:rPr lang="en-US" sz="4500" dirty="0">
                <a:solidFill>
                  <a:schemeClr val="tx1"/>
                </a:solidFill>
              </a:rPr>
              <a:t>Cantonment Public  School and College ,                </a:t>
            </a:r>
            <a:r>
              <a:rPr lang="en-US" sz="4500" dirty="0" err="1">
                <a:solidFill>
                  <a:schemeClr val="tx1"/>
                </a:solidFill>
              </a:rPr>
              <a:t>Momenshahi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Dept. of Business studies </a:t>
            </a: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3124201" y="3510669"/>
            <a:ext cx="4316730" cy="1499898"/>
          </a:xfrm>
          <a:prstGeom prst="rect">
            <a:avLst/>
          </a:prstGeom>
          <a:solidFill>
            <a:schemeClr val="accent4"/>
          </a:solidFill>
        </p:spPr>
        <p:txBody>
          <a:bodyPr wrap="square" lIns="101882" tIns="50941" rIns="101882" bIns="50941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8900" b="1" cap="all" dirty="0" err="1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স্বাগতম</a:t>
            </a:r>
            <a:endParaRPr lang="en-US" sz="8900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560408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1"/>
            <a:ext cx="9250681" cy="663818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bn-IN" sz="3200" dirty="0"/>
              <a:t>উৎপাদনকারীর দৃষ্টিকোণ থেকেঃ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উৎপাদন বৃদ্ধি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উৎপাদন ব্যয় হ্রাস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সুনাম অর্জন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পণ্য প্রেরণ</a:t>
            </a:r>
          </a:p>
          <a:p>
            <a:pPr>
              <a:buNone/>
            </a:pPr>
            <a:r>
              <a:rPr lang="bn-IN" sz="32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bn-IN" sz="3200" dirty="0"/>
              <a:t>অর্থনৈতিক দৃষ্টিকোণ থেকেঃ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মোট উৎপাদন বৃদ্ধি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সম্পদের সদ্ব্যবহার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অবকাঠামোর উন্নয়ন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শিল্পায়ন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বৈদেশিক মুদ্রা অর্জন ।  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894588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n-IN" sz="3200" dirty="0"/>
              <a:t>সামাজিক দৃষ্টিকোণ থেকেঃ </a:t>
            </a:r>
          </a:p>
          <a:p>
            <a:pPr>
              <a:buNone/>
            </a:pPr>
            <a:r>
              <a:rPr lang="bn-IN" sz="3200" dirty="0"/>
              <a:t>  বিপণন কার্যাবলী একটি দেশের অর্থনৈতিক উন্নয়ন, বিশ্বব্যাপী দেশের ভাবমূর্তি বৃদ্ধি সহ সুন্দর সমাজ গঠনেও গুরুত্বপূর্ণ ভূমিকা রাখে । যেমন- দেশের জনগণের কর্মসংস্থান সৃষ্টি করে বেকারত্ব হ্রাসে বিপণন বিরাট ভূমিকা রাখে । একই সাথে মানুষের জীবন-ধাঁচেও ইতিবাচক পরিবর্তন এনেছে, উন্নত হয়েছে মানুষের জীবন- যাত্রা ।      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rgbClr val="0087E6"/>
            </a:gs>
            <a:gs pos="100000">
              <a:schemeClr val="accent5">
                <a:lumMod val="60000"/>
                <a:lumOff val="4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11258"/>
            <a:ext cx="9052560" cy="679344"/>
          </a:xfrm>
        </p:spPr>
        <p:txBody>
          <a:bodyPr>
            <a:normAutofit fontScale="90000"/>
          </a:bodyPr>
          <a:lstStyle/>
          <a:p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1" y="914401"/>
            <a:ext cx="9052560" cy="602858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bn-IN" dirty="0" smtClean="0"/>
              <a:t>                  </a:t>
            </a:r>
            <a:r>
              <a:rPr lang="bn-IN" sz="6500" dirty="0" smtClean="0"/>
              <a:t>ক্রয়ের ধারণা ।</a:t>
            </a:r>
          </a:p>
          <a:p>
            <a:pPr>
              <a:buNone/>
            </a:pPr>
            <a:r>
              <a:rPr lang="bn-IN" sz="5100" dirty="0"/>
              <a:t>ক্রয় কী? </a:t>
            </a:r>
          </a:p>
          <a:p>
            <a:pPr>
              <a:buNone/>
            </a:pPr>
            <a:r>
              <a:rPr lang="bn-IN" sz="5100" dirty="0"/>
              <a:t>সাধারণ ভাষায় ক্রয় হল এমন একটি প্রক্রিয়া যার মাধ্যমে অর্থের বিনিময়ে বিক্রেতার নিকট থেকে ক্রেতার নিকট পণ্যের মালিকানা গৃহীত হয় । </a:t>
            </a:r>
          </a:p>
          <a:p>
            <a:pPr>
              <a:buNone/>
            </a:pPr>
            <a:r>
              <a:rPr lang="bn-IN" sz="5100" dirty="0"/>
              <a:t>ক্রয়ের বৈশিষ্ট্য সমূহ নিম্নরুপঃ </a:t>
            </a:r>
          </a:p>
          <a:p>
            <a:pPr>
              <a:buFont typeface="Wingdings" pitchFamily="2" charset="2"/>
              <a:buChar char="ü"/>
            </a:pPr>
            <a:r>
              <a:rPr lang="bn-IN" sz="5100" dirty="0"/>
              <a:t>ক্রয় বিপণনের একটি গুরুত্বপূর্ণ কাজ । </a:t>
            </a:r>
          </a:p>
          <a:p>
            <a:pPr>
              <a:buFont typeface="Wingdings" pitchFamily="2" charset="2"/>
              <a:buChar char="ü"/>
            </a:pPr>
            <a:r>
              <a:rPr lang="bn-IN" sz="5100" dirty="0"/>
              <a:t>এর মাধ্যমে মালিকানা গৃহীত হয় ।</a:t>
            </a:r>
          </a:p>
          <a:p>
            <a:pPr>
              <a:buFont typeface="Wingdings" pitchFamily="2" charset="2"/>
              <a:buChar char="ü"/>
            </a:pPr>
            <a:r>
              <a:rPr lang="bn-IN" sz="5100" dirty="0"/>
              <a:t>ক্রয়ের মাধ্যমে পণ্য সমূহ একত্রিকরন করা হয় । </a:t>
            </a:r>
          </a:p>
          <a:p>
            <a:pPr>
              <a:buFont typeface="Wingdings" pitchFamily="2" charset="2"/>
              <a:buChar char="ü"/>
            </a:pPr>
            <a:r>
              <a:rPr lang="bn-IN" sz="5100" dirty="0"/>
              <a:t>পণ্যের উপযোগিতা যাচাই করা হয় । </a:t>
            </a:r>
          </a:p>
          <a:p>
            <a:pPr>
              <a:buFont typeface="Wingdings" pitchFamily="2" charset="2"/>
              <a:buChar char="ü"/>
            </a:pPr>
            <a:r>
              <a:rPr lang="bn-IN" sz="5100" dirty="0"/>
              <a:t>পণ্য ক্রয়ের শর্ত নির্ধারণ করা হয় । </a:t>
            </a:r>
          </a:p>
          <a:p>
            <a:pPr>
              <a:buFont typeface="Wingdings" pitchFamily="2" charset="2"/>
              <a:buChar char="ü"/>
            </a:pPr>
            <a:r>
              <a:rPr lang="bn-IN" sz="5100" dirty="0"/>
              <a:t>ক্রয় চুক্তি সম্পাদন করা হয় । </a:t>
            </a:r>
          </a:p>
          <a:p>
            <a:pPr>
              <a:buNone/>
            </a:pPr>
            <a:endParaRPr lang="bn-IN" sz="3200" dirty="0"/>
          </a:p>
          <a:p>
            <a:pPr>
              <a:buNone/>
            </a:pPr>
            <a:r>
              <a:rPr lang="bn-IN" dirty="0"/>
              <a:t> 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2" y="304801"/>
            <a:ext cx="9174481" cy="66381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n-IN" sz="3200" dirty="0">
                <a:latin typeface="NikoshBAN" pitchFamily="2" charset="0"/>
                <a:cs typeface="NikoshBAN" pitchFamily="2" charset="0"/>
              </a:rPr>
              <a:t>পণ্য বিপণনের ক্রয়ের  গুরুত্বঃ </a:t>
            </a:r>
          </a:p>
          <a:p>
            <a:pPr>
              <a:buNone/>
            </a:pPr>
            <a:r>
              <a:rPr lang="bn-IN" sz="3200" dirty="0">
                <a:latin typeface="NikoshBAN" pitchFamily="2" charset="0"/>
              </a:rPr>
              <a:t>     নিচে </a:t>
            </a:r>
            <a:r>
              <a:rPr lang="bn-IN" sz="3200" dirty="0">
                <a:latin typeface="NikoshBAN" pitchFamily="2" charset="0"/>
                <a:cs typeface="NikoshBAN" pitchFamily="2" charset="0"/>
              </a:rPr>
              <a:t>পণ্য বিপণনের ক্রয়ের  গুরুত্ব  আলোচনা করা হল -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সহজে বিক্রয়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প্রতিযোগিতা মোকাবিলা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ভোক্তা সন্তুষ্টি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উচ্চমূল্য প্রাপ্তি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বাজার সম্প্রসারণ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নিয়মিত সরবরাহ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উৎপাদন ব্যয় হ্রাস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মুনাফা বৃদ্ধি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কর্মসংস্থান সৃষ্টি </a:t>
            </a:r>
          </a:p>
          <a:p>
            <a:pPr>
              <a:buFont typeface="Wingdings" pitchFamily="2" charset="2"/>
              <a:buChar char="v"/>
            </a:pPr>
            <a:endParaRPr lang="en-US" sz="3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8000"/>
            <a:lum/>
          </a:blip>
          <a:srcRect/>
          <a:tile tx="63500" ty="-266700" sx="100000" sy="87000" flip="xy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11258"/>
            <a:ext cx="9052560" cy="679344"/>
          </a:xfrm>
        </p:spPr>
        <p:txBody>
          <a:bodyPr>
            <a:normAutofit fontScale="90000"/>
          </a:bodyPr>
          <a:lstStyle/>
          <a:p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052560" cy="595238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bn-IN" dirty="0"/>
              <a:t>          বিক্রয়ের ধারণা ।</a:t>
            </a:r>
          </a:p>
          <a:p>
            <a:pPr>
              <a:buNone/>
            </a:pPr>
            <a:r>
              <a:rPr lang="bn-IN" sz="3200" dirty="0"/>
              <a:t>বিক্রয় কী?</a:t>
            </a:r>
          </a:p>
          <a:p>
            <a:pPr>
              <a:buNone/>
            </a:pPr>
            <a:r>
              <a:rPr lang="bn-IN" sz="3200" dirty="0"/>
              <a:t>বিক্রয় হচ্ছে অর্থের বিনিময়ে পণ্য বা সেবার মালিকানা বিক্রেতার নিকট হতে ক্রেতার নিকট হস্তান্তর হওয়া । </a:t>
            </a:r>
          </a:p>
          <a:p>
            <a:pPr>
              <a:buNone/>
            </a:pPr>
            <a:r>
              <a:rPr lang="bn-IN" sz="3200" dirty="0"/>
              <a:t>বিক্রয়ের বৈশিষ্ট্য সমূহ নিম্নরুপঃ</a:t>
            </a:r>
          </a:p>
          <a:p>
            <a:pPr>
              <a:buFont typeface="Wingdings" pitchFamily="2" charset="2"/>
              <a:buChar char="ü"/>
            </a:pPr>
            <a:r>
              <a:rPr lang="bn-IN" sz="3200" dirty="0"/>
              <a:t>বিক্রয় হল বিপণনের একটি গুরুত্বপূর্ণ কাজ ।</a:t>
            </a:r>
          </a:p>
          <a:p>
            <a:pPr>
              <a:buFont typeface="Wingdings" pitchFamily="2" charset="2"/>
              <a:buChar char="ü"/>
            </a:pPr>
            <a:r>
              <a:rPr lang="bn-IN" sz="3200" dirty="0"/>
              <a:t>এর মাধ্যমে ক্রেতাদের সাথে সুসম্পর্ক স্থাপিত হয় ।  </a:t>
            </a:r>
          </a:p>
          <a:p>
            <a:pPr>
              <a:buFont typeface="Wingdings" pitchFamily="2" charset="2"/>
              <a:buChar char="ü"/>
            </a:pPr>
            <a:r>
              <a:rPr lang="bn-IN" sz="3200" dirty="0"/>
              <a:t>বিক্রয়ের মাধ্যমে পণ্য ও সেবার মালিকানা হস্তান্তর হয়।   </a:t>
            </a:r>
          </a:p>
          <a:p>
            <a:pPr>
              <a:buFont typeface="Wingdings" pitchFamily="2" charset="2"/>
              <a:buChar char="ü"/>
            </a:pPr>
            <a:r>
              <a:rPr lang="bn-IN" sz="3200" dirty="0"/>
              <a:t>বিক্রয় কার্যে বিপণন কৌশলের সহযোগিতা গ্রহণ করা হয় । </a:t>
            </a:r>
          </a:p>
          <a:p>
            <a:pPr>
              <a:buNone/>
            </a:pPr>
            <a:endParaRPr lang="bn-IN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9677400" cy="7680600"/>
          </a:xfrm>
          <a:prstGeom prst="rect">
            <a:avLst/>
          </a:prstGeom>
        </p:spPr>
        <p:txBody>
          <a:bodyPr wrap="square" lIns="91418" tIns="45710" rIns="91418" bIns="45710">
            <a:spAutoFit/>
          </a:bodyPr>
          <a:lstStyle/>
          <a:p>
            <a:pPr>
              <a:buNone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বিপণনের বিক্রয়ের  গুরুত্বঃ </a:t>
            </a:r>
          </a:p>
          <a:p>
            <a:pPr>
              <a:buNone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বিপণনের গুরুত্বপূর্ণ একটি কাজ হলো বিক্রয়।</a:t>
            </a:r>
          </a:p>
          <a:p>
            <a:pPr>
              <a:buNone/>
            </a:pPr>
            <a:r>
              <a:rPr lang="bn-IN" dirty="0" smtClean="0">
                <a:latin typeface="NikoshBAN" pitchFamily="2" charset="0"/>
              </a:rPr>
              <a:t>     নিচে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বিপণনের বিক্রয়ের  গুরুত্ব  আলোচনা করা হল –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নগদ প্রবাহ সৃষ্টি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মুনাফা সর্বোচ্চকরণ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প্রতিযোগিতা মোকাবেলা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বাজার সম্প্রসারণ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বিনিয়োগ তুলে আনা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বাজারে প্রবেশ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উৎপাদন ব্যয় হ্রাস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সর্রবচ্চ ক্রেতা ভ্যালু প্রদান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নতুন নতুন শিল্প স্থাপন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কর্মসংথান সৃষ্টি 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ধারাবাহিক উৎপাদন 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11258"/>
            <a:ext cx="9052560" cy="679344"/>
          </a:xfrm>
        </p:spPr>
        <p:txBody>
          <a:bodyPr>
            <a:normAutofit fontScale="90000"/>
          </a:bodyPr>
          <a:lstStyle/>
          <a:p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1" y="838203"/>
            <a:ext cx="9052560" cy="61047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dirty="0"/>
              <a:t>         পরিবহনের ধারণা । </a:t>
            </a:r>
          </a:p>
          <a:p>
            <a:pPr>
              <a:buNone/>
            </a:pPr>
            <a:r>
              <a:rPr lang="bn-IN" sz="3000" dirty="0"/>
              <a:t>পরিবহন কী?</a:t>
            </a:r>
          </a:p>
          <a:p>
            <a:pPr>
              <a:buNone/>
            </a:pPr>
            <a:r>
              <a:rPr lang="bn-IN" sz="3000" dirty="0"/>
              <a:t>বিপণনের যে বিশেষ কার্যক্রমের মাধ্যমে পণ্যসামগ্রী উৎপাদকের নিকট থেকে ক্রেতার নিকট পৌঁছানো হয় এবং স্থানগত উপযোগ সৃষ্টি করা হয় তাকে পরিবহন বলে।</a:t>
            </a:r>
          </a:p>
          <a:p>
            <a:pPr>
              <a:buNone/>
            </a:pPr>
            <a:r>
              <a:rPr lang="bn-IN" sz="2800" dirty="0"/>
              <a:t>পরিবহনের বৈশিষ্ট্য সমূহ নিম্নরুপঃ</a:t>
            </a:r>
          </a:p>
          <a:p>
            <a:r>
              <a:rPr lang="bn-IN" sz="2800" dirty="0"/>
              <a:t>পরিবন স্থানগত উপযোগ সৃষ্টি করে</a:t>
            </a:r>
          </a:p>
          <a:p>
            <a:r>
              <a:rPr lang="bn-IN" sz="2800" dirty="0"/>
              <a:t>উৎপাদনকারী এবং ভোক্তার মধ্যে দূরত্ব হ্রাস করে</a:t>
            </a:r>
          </a:p>
          <a:p>
            <a:r>
              <a:rPr lang="bn-IN" sz="3200" dirty="0"/>
              <a:t>এর মাধ্যমে উৎপাদন ও ভোগের সমন্বয়সাদিত হয়</a:t>
            </a:r>
          </a:p>
          <a:p>
            <a:endParaRPr lang="bn-IN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457200"/>
            <a:ext cx="9372600" cy="7174821"/>
          </a:xfrm>
          <a:prstGeom prst="rect">
            <a:avLst/>
          </a:prstGeom>
        </p:spPr>
        <p:txBody>
          <a:bodyPr wrap="square" lIns="91418" tIns="45710" rIns="91418" bIns="45710">
            <a:spAutoFit/>
          </a:bodyPr>
          <a:lstStyle/>
          <a:p>
            <a:pPr>
              <a:buNone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বিপণনের পরিবহণের  গুরুত্বঃ </a:t>
            </a:r>
          </a:p>
          <a:p>
            <a:pPr>
              <a:buNone/>
            </a:pPr>
            <a:r>
              <a:rPr lang="bn-IN" dirty="0" smtClean="0">
                <a:latin typeface="NikoshBAN" pitchFamily="2" charset="0"/>
              </a:rPr>
              <a:t>     নিচে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বিপণনের পরিবহণের  গুরুত্ব  আলোচনা করা হল –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স্থাঙ্গত উপযগ সৃষ্টি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চূড়ান্ত ভোক্তার নিকট পণ্য পৌঁছানো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আমদানি-রপ্তানির সুযোগ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জীবন যাত্রার মানোন্নয়ন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ভোগ বা ব্যবহারে বৈচিত্র্যতা সৃষ্টি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বাজার সম্প্রসারণ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কাঁচামাল সংগ্রহ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কর্মসংথান সৃষ্টি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বিনিময়ের সম্পর্ক স্থাপন </a:t>
            </a:r>
          </a:p>
          <a:p>
            <a:pPr>
              <a:buFont typeface="Wingdings" pitchFamily="2" charset="2"/>
              <a:buChar char="q"/>
            </a:pP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bn-IN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9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11256"/>
            <a:ext cx="9052560" cy="603144"/>
          </a:xfrm>
        </p:spPr>
        <p:txBody>
          <a:bodyPr>
            <a:normAutofit fontScale="90000"/>
          </a:bodyPr>
          <a:lstStyle/>
          <a:p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1" y="838203"/>
            <a:ext cx="9052560" cy="61047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dirty="0"/>
              <a:t>        </a:t>
            </a:r>
            <a:r>
              <a:rPr lang="bn-IN" sz="3200" dirty="0"/>
              <a:t>গুদামজাতকরনের ধারণা ।</a:t>
            </a:r>
          </a:p>
          <a:p>
            <a:pPr>
              <a:buNone/>
            </a:pPr>
            <a:r>
              <a:rPr lang="bn-IN" dirty="0"/>
              <a:t> </a:t>
            </a:r>
            <a:r>
              <a:rPr lang="bn-IN" sz="2800" dirty="0"/>
              <a:t>গুদামজাতকরন কী? </a:t>
            </a:r>
          </a:p>
          <a:p>
            <a:pPr>
              <a:buNone/>
            </a:pPr>
            <a:r>
              <a:rPr lang="bn-IN" sz="2800" dirty="0"/>
              <a:t>পণ্যদ্রব্য উৎপাদনের সময় থেকে বিক্রয় বা ভোগের সময় পর্যন্ত সংরক্ষণ করার নামই হল গুদামজাতকরন । </a:t>
            </a:r>
          </a:p>
          <a:p>
            <a:pPr>
              <a:buNone/>
            </a:pPr>
            <a:r>
              <a:rPr lang="bn-IN" sz="2800" dirty="0"/>
              <a:t>গুদামজাতকরনের বৈশিষ্ট্য সমূহ নিম্নরুপঃ</a:t>
            </a:r>
          </a:p>
          <a:p>
            <a:pPr>
              <a:buFont typeface="Wingdings" pitchFamily="2" charset="2"/>
              <a:buChar char="ü"/>
            </a:pPr>
            <a:r>
              <a:rPr lang="bn-IN" sz="2800" dirty="0"/>
              <a:t>গুদামজাতকরন সময়গত উপযোগ </a:t>
            </a:r>
            <a:r>
              <a:rPr lang="bn-IN" sz="2800" dirty="0">
                <a:latin typeface="NikoshBAN" pitchFamily="2" charset="0"/>
                <a:cs typeface="NikoshBAN" pitchFamily="2" charset="0"/>
              </a:rPr>
              <a:t>সৃষ্টি করে ।</a:t>
            </a:r>
          </a:p>
          <a:p>
            <a:pPr>
              <a:buFont typeface="Wingdings" pitchFamily="2" charset="2"/>
              <a:buChar char="ü"/>
            </a:pPr>
            <a:r>
              <a:rPr lang="bn-IN" sz="2800" dirty="0"/>
              <a:t>উৎপাদনের সাথে বিক্রয় ও ভোগের সামঞ্জস্য বিধান করে।</a:t>
            </a:r>
          </a:p>
          <a:p>
            <a:pPr>
              <a:buFont typeface="Wingdings" pitchFamily="2" charset="2"/>
              <a:buChar char="ü"/>
            </a:pPr>
            <a:r>
              <a:rPr lang="bn-IN" sz="2800" dirty="0">
                <a:latin typeface="NikoshBAN" pitchFamily="2" charset="0"/>
                <a:cs typeface="NikoshBAN" pitchFamily="2" charset="0"/>
              </a:rPr>
              <a:t>এতে সারা বছরব্যাপী </a:t>
            </a:r>
            <a:r>
              <a:rPr lang="bn-IN" sz="2800" dirty="0"/>
              <a:t>পণ্যদ্রব্য সংরক্ষণ করা হয় । </a:t>
            </a:r>
          </a:p>
          <a:p>
            <a:pPr>
              <a:buFont typeface="Wingdings" pitchFamily="2" charset="2"/>
              <a:buChar char="ü"/>
            </a:pPr>
            <a:r>
              <a:rPr lang="bn-IN" sz="2800" dirty="0"/>
              <a:t>এক মৌসুমের উৎপাদিত পণ্য অন্য মৌসুমে ভোগ বা ব্যবহার করা যায়</a:t>
            </a:r>
          </a:p>
          <a:p>
            <a:pPr>
              <a:buNone/>
            </a:pPr>
            <a:r>
              <a:rPr lang="bn-IN" sz="2800" dirty="0"/>
              <a:t> </a:t>
            </a:r>
            <a:r>
              <a:rPr lang="bn-IN" dirty="0"/>
              <a:t> 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8603"/>
            <a:ext cx="9601200" cy="7263507"/>
          </a:xfrm>
          <a:prstGeom prst="rect">
            <a:avLst/>
          </a:prstGeom>
        </p:spPr>
        <p:txBody>
          <a:bodyPr wrap="square" lIns="91418" tIns="45710" rIns="91418" bIns="45710">
            <a:spAutoFit/>
          </a:bodyPr>
          <a:lstStyle/>
          <a:p>
            <a:pPr>
              <a:buNone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পণ্য বিপণনের </a:t>
            </a:r>
            <a:r>
              <a:rPr lang="bn-IN" sz="2900" dirty="0" smtClean="0"/>
              <a:t>গুদামজাতকরনের </a:t>
            </a: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গুরুত্বঃ </a:t>
            </a:r>
          </a:p>
          <a:p>
            <a:pPr>
              <a:buNone/>
            </a:pPr>
            <a:r>
              <a:rPr lang="bn-IN" sz="2800" dirty="0" smtClean="0"/>
              <a:t>গুদামজাতকরন হলো বিপণনের একটি গুরুত্বপূর্ণ কাজ।</a:t>
            </a:r>
            <a:endParaRPr lang="bn-IN" sz="2900" dirty="0" smtClean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r>
              <a:rPr lang="bn-IN" sz="2900" dirty="0" smtClean="0">
                <a:latin typeface="NikoshBAN" pitchFamily="2" charset="0"/>
              </a:rPr>
              <a:t>     নিচে </a:t>
            </a: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পণ্য বিপণনের</a:t>
            </a:r>
            <a:r>
              <a:rPr lang="bn-IN" sz="2900" dirty="0" smtClean="0"/>
              <a:t> গুদামজাতকরনের </a:t>
            </a: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গুরুত্ব  আলোচনা করা হলো_</a:t>
            </a:r>
          </a:p>
          <a:p>
            <a:pPr>
              <a:buFont typeface="Wingdings" pitchFamily="2" charset="2"/>
              <a:buChar char="Ø"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সময়গত উপযোগ সৃষ্টি</a:t>
            </a:r>
          </a:p>
          <a:p>
            <a:pPr>
              <a:buFont typeface="Wingdings" pitchFamily="2" charset="2"/>
              <a:buChar char="Ø"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পরিমাণ ও গুঙত মান বজায় রাখা</a:t>
            </a:r>
          </a:p>
          <a:p>
            <a:pPr>
              <a:buFont typeface="Wingdings" pitchFamily="2" charset="2"/>
              <a:buChar char="Ø"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উচ্চমূল্য প্রাপ্তি</a:t>
            </a:r>
          </a:p>
          <a:p>
            <a:pPr>
              <a:buFont typeface="Wingdings" pitchFamily="2" charset="2"/>
              <a:buChar char="Ø"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পণ্যের অপচয় হ্রাস </a:t>
            </a:r>
          </a:p>
          <a:p>
            <a:pPr>
              <a:buFont typeface="Wingdings" pitchFamily="2" charset="2"/>
              <a:buChar char="Ø"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প্রয়োজনীয় কাঁচামাল সংরক্ষণ </a:t>
            </a:r>
          </a:p>
          <a:p>
            <a:pPr>
              <a:buFont typeface="Wingdings" pitchFamily="2" charset="2"/>
              <a:buChar char="Ø"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প্রাকৃতিক দুর্যোগ মোকাবেলা</a:t>
            </a:r>
          </a:p>
          <a:p>
            <a:pPr>
              <a:buFont typeface="Wingdings" pitchFamily="2" charset="2"/>
              <a:buChar char="Ø"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কর্মসংস্থান সৃষ্টি </a:t>
            </a:r>
          </a:p>
          <a:p>
            <a:pPr>
              <a:buFont typeface="Wingdings" pitchFamily="2" charset="2"/>
              <a:buChar char="Ø"/>
            </a:pPr>
            <a:r>
              <a:rPr lang="bn-IN" sz="2900" dirty="0" smtClean="0">
                <a:latin typeface="NikoshBAN" pitchFamily="2" charset="0"/>
                <a:cs typeface="NikoshBAN" pitchFamily="2" charset="0"/>
              </a:rPr>
              <a:t>ঝুঁকি হ্রাস</a:t>
            </a:r>
          </a:p>
          <a:p>
            <a:pPr>
              <a:buFont typeface="Wingdings" pitchFamily="2" charset="2"/>
              <a:buChar char="Ø"/>
            </a:pPr>
            <a:endParaRPr lang="bn-IN" sz="2900" dirty="0" smtClean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Ø"/>
            </a:pPr>
            <a:endParaRPr lang="bn-IN" sz="2900" dirty="0" smtClean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Ø"/>
            </a:pPr>
            <a:endParaRPr lang="bn-IN" sz="2900" dirty="0" smtClean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Ø"/>
            </a:pPr>
            <a:endParaRPr lang="bn-IN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60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পাঠ পরিচিতি</a:t>
            </a:r>
            <a:endParaRPr lang="en-US" sz="6000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n-BD" sz="4000" dirty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বিষয়ঃ 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উৎপাদন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ব্যবস্থাপনা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বিপণন</a:t>
            </a:r>
            <a:r>
              <a:rPr lang="bn-BD" sz="4000" dirty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	</a:t>
            </a:r>
            <a:endParaRPr lang="en-US" sz="4000" dirty="0" smtClean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         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প্রথম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–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পত্র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(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উৎপাদন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ব্যবস্থাপনা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)</a:t>
            </a:r>
            <a:endParaRPr lang="bn-BD" sz="4000" dirty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4648200"/>
            <a:ext cx="6934200" cy="1415752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bn-BD" sz="43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আজকের আলোচ্য বিষয়</a:t>
            </a:r>
            <a:br>
              <a:rPr lang="bn-BD" sz="43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43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বিপণনের</a:t>
            </a:r>
            <a:r>
              <a:rPr lang="en-US" sz="43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কার্যাবলী</a:t>
            </a:r>
            <a:endParaRPr lang="en-US" sz="4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38157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11258"/>
            <a:ext cx="9052560" cy="679344"/>
          </a:xfrm>
        </p:spPr>
        <p:txBody>
          <a:bodyPr>
            <a:normAutofit fontScale="90000"/>
          </a:bodyPr>
          <a:lstStyle/>
          <a:p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1" y="914401"/>
            <a:ext cx="9052560" cy="6028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dirty="0"/>
              <a:t>          প্রমিতকরণের ধারণা । </a:t>
            </a:r>
          </a:p>
          <a:p>
            <a:pPr>
              <a:buNone/>
            </a:pPr>
            <a:r>
              <a:rPr lang="bn-IN" dirty="0"/>
              <a:t> </a:t>
            </a:r>
            <a:r>
              <a:rPr lang="bn-IN" sz="2900" dirty="0"/>
              <a:t>প্রমিতকরণ কী?</a:t>
            </a:r>
          </a:p>
          <a:p>
            <a:pPr>
              <a:buNone/>
            </a:pPr>
            <a:r>
              <a:rPr lang="bn-IN" sz="2900" dirty="0"/>
              <a:t>ক্রেতা সাধারনের প্রয়োজন,পছন্দ-অপছন্দ এবং রুচির ভিত্তিতে পণ্যের মানের সীমা নির্ধারণ করাকে প্রমিতকরণ বা মাননির্ধারণ বলে </a:t>
            </a:r>
          </a:p>
          <a:p>
            <a:pPr>
              <a:buNone/>
            </a:pPr>
            <a:r>
              <a:rPr lang="bn-IN" sz="3200" dirty="0"/>
              <a:t>প্রমিতকরণের বৈশিষ্ট্য সমূহ নিম্নরুপঃ</a:t>
            </a:r>
          </a:p>
          <a:p>
            <a:pPr>
              <a:buFont typeface="Wingdings" pitchFamily="2" charset="2"/>
              <a:buChar char="§"/>
            </a:pPr>
            <a:r>
              <a:rPr lang="bn-IN" sz="3200" dirty="0"/>
              <a:t>পণ্যের গুণাগুণের ভিত্তিতে প্রমিতকরণ করা হয় </a:t>
            </a:r>
          </a:p>
          <a:p>
            <a:pPr>
              <a:buFont typeface="Wingdings" pitchFamily="2" charset="2"/>
              <a:buChar char="§"/>
            </a:pPr>
            <a:r>
              <a:rPr lang="bn-IN" sz="3200" dirty="0"/>
              <a:t>প্রমিতকরণ ব্যবস্থায় পণয় মান বজায় থাকে </a:t>
            </a:r>
          </a:p>
          <a:p>
            <a:pPr>
              <a:buFont typeface="Wingdings" pitchFamily="2" charset="2"/>
              <a:buChar char="§"/>
            </a:pPr>
            <a:r>
              <a:rPr lang="bn-IN" sz="3200" dirty="0"/>
              <a:t>এর মাধ্যমে পণ্যের ম</a:t>
            </a:r>
            <a:r>
              <a:rPr lang="en-US" sz="3200" dirty="0" err="1"/>
              <a:t>ৌলিক</a:t>
            </a:r>
            <a:r>
              <a:rPr lang="en-US" sz="3200" dirty="0"/>
              <a:t> </a:t>
            </a:r>
            <a:r>
              <a:rPr lang="en-US" sz="3200" dirty="0" err="1"/>
              <a:t>সীমানা</a:t>
            </a:r>
            <a:r>
              <a:rPr lang="en-US" sz="3200" dirty="0"/>
              <a:t> </a:t>
            </a:r>
            <a:r>
              <a:rPr lang="en-US" sz="3200" dirty="0" err="1"/>
              <a:t>নির্ধারণ</a:t>
            </a:r>
            <a:r>
              <a:rPr lang="en-US" sz="3200" dirty="0"/>
              <a:t> </a:t>
            </a:r>
            <a:r>
              <a:rPr lang="en-US" sz="3200" dirty="0" err="1"/>
              <a:t>করা</a:t>
            </a:r>
            <a:r>
              <a:rPr lang="en-US" sz="3200" dirty="0"/>
              <a:t>  </a:t>
            </a:r>
            <a:r>
              <a:rPr lang="en-US" sz="3200" dirty="0" err="1"/>
              <a:t>যায়</a:t>
            </a:r>
            <a:endParaRPr lang="en-US" sz="3200" dirty="0"/>
          </a:p>
          <a:p>
            <a:pPr>
              <a:buFont typeface="Wingdings" pitchFamily="2" charset="2"/>
              <a:buChar char="§"/>
            </a:pPr>
            <a:endParaRPr lang="bn-IN" sz="3200" dirty="0"/>
          </a:p>
          <a:p>
            <a:pPr>
              <a:buNone/>
            </a:pPr>
            <a:endParaRPr lang="en-US" sz="29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1"/>
            <a:ext cx="9601200" cy="7174821"/>
          </a:xfrm>
          <a:prstGeom prst="rect">
            <a:avLst/>
          </a:prstGeom>
        </p:spPr>
        <p:txBody>
          <a:bodyPr wrap="square" lIns="91418" tIns="45710" rIns="91418" bIns="45710">
            <a:spAutoFit/>
          </a:bodyPr>
          <a:lstStyle/>
          <a:p>
            <a:pPr>
              <a:buNone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বিপণনের </a:t>
            </a:r>
            <a:r>
              <a:rPr lang="bn-IN" dirty="0" smtClean="0"/>
              <a:t>প্রমিতকরণের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গুরুত্বঃ </a:t>
            </a:r>
          </a:p>
          <a:p>
            <a:pPr>
              <a:buNone/>
            </a:pPr>
            <a:r>
              <a:rPr lang="bn-IN" dirty="0" smtClean="0">
                <a:latin typeface="NikoshBAN" pitchFamily="2" charset="0"/>
              </a:rPr>
              <a:t>     নিচে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বিপণনের</a:t>
            </a:r>
            <a:r>
              <a:rPr lang="bn-IN" dirty="0" smtClean="0"/>
              <a:t> প্রমিতকরণের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গুরুত্ব  আলোচনা করা হলো_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 সহজ বিপণন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অনুকুল মনোভাব সৃষ্টি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অধিক বিক্রয়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নির্ভুল তথ্য সংদ্রহ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তুলনামুলক বিচার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পণ্যের ঝুঁকি হ্রাস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ব্যয় হ্রাস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সহজে মুল্যায়ন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নির্দিষ্ট মান বজায় রাখা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নির্ভরযোগ্যতা বৃদ্ধি</a:t>
            </a:r>
          </a:p>
          <a:p>
            <a:pPr>
              <a:buFont typeface="Wingdings" pitchFamily="2" charset="2"/>
              <a:buChar char="v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অসৎকর্ম হ্রাস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tile tx="0" ty="0" sx="100000" sy="100000" flip="xy" algn="b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11256"/>
            <a:ext cx="9052560" cy="603144"/>
          </a:xfrm>
        </p:spPr>
        <p:txBody>
          <a:bodyPr>
            <a:normAutofit fontScale="90000"/>
          </a:bodyPr>
          <a:lstStyle/>
          <a:p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1" y="838203"/>
            <a:ext cx="9052560" cy="61047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dirty="0"/>
              <a:t>    পর্যায়িতকরণ/শ্রেণিবদ্ধকরণের ধারণা ।</a:t>
            </a:r>
          </a:p>
          <a:p>
            <a:pPr>
              <a:buNone/>
            </a:pPr>
            <a:r>
              <a:rPr lang="bn-IN" sz="2900" dirty="0"/>
              <a:t> প্রমিতকরণের মাধ্যমে যে মান নির্ধারণ করা হয় তার ভিত্তি পণ্যেকে বিভিন্ন শ্রেণিতে ভাগ করাকে পর্যায়িতকরণ/শ্রেণিবদ্ধকরণ বলে।</a:t>
            </a:r>
          </a:p>
          <a:p>
            <a:pPr>
              <a:buNone/>
            </a:pPr>
            <a:r>
              <a:rPr lang="bn-IN" sz="2900" dirty="0"/>
              <a:t> </a:t>
            </a:r>
            <a:r>
              <a:rPr lang="bn-IN" sz="2800" dirty="0"/>
              <a:t>পর্যায়িতকরণ বৈশিষ্ট্য সমূহ নিম্নরুপঃ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/>
              <a:t>পর্যায়িতকরণ হলো প্রমিতকরণ কার্যের পরবর্তী ধাপ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/>
              <a:t>পর্যায়িতকরণ হলো পণ্যকে বিভিন্ন শ্রেনিতে ভাগ করা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/>
              <a:t>প্রমিতকরণকে ভিত্তি করে পর্যায়িতকরণ করা হয়  </a:t>
            </a:r>
          </a:p>
          <a:p>
            <a:pPr>
              <a:buNone/>
            </a:pPr>
            <a:endParaRPr lang="en-US" sz="29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399"/>
            <a:ext cx="9052560" cy="457200"/>
          </a:xfrm>
        </p:spPr>
        <p:txBody>
          <a:bodyPr>
            <a:noAutofit/>
          </a:bodyPr>
          <a:lstStyle/>
          <a:p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1" y="381002"/>
            <a:ext cx="9052560" cy="65619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dirty="0"/>
              <a:t>  </a:t>
            </a:r>
            <a:r>
              <a:rPr lang="bn-IN" sz="3200" dirty="0"/>
              <a:t>প্রমিতকরণ ও পর্যায়িতকরণের মধ্যে পার্থক্য।  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3" y="1066802"/>
          <a:ext cx="9448799" cy="65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771"/>
                <a:gridCol w="3458029"/>
                <a:gridCol w="4190999"/>
              </a:tblGrid>
              <a:tr h="920496">
                <a:tc>
                  <a:txBody>
                    <a:bodyPr/>
                    <a:lstStyle/>
                    <a:p>
                      <a:r>
                        <a:rPr lang="bn-IN" sz="2700" baseline="0" dirty="0" smtClean="0"/>
                        <a:t>পার্থক্যের বিষয়</a:t>
                      </a:r>
                      <a:endParaRPr lang="bn-IN" sz="27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1800" baseline="0" dirty="0" smtClean="0"/>
                        <a:t>  </a:t>
                      </a:r>
                      <a:r>
                        <a:rPr lang="bn-IN" sz="2800" baseline="0" dirty="0" smtClean="0"/>
                        <a:t>প্রমিতকরণ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800" dirty="0" smtClean="0"/>
                        <a:t>পর্যায়িতকরণ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bn-IN" sz="2700" dirty="0" smtClean="0"/>
                        <a:t>প্রকৃতি</a:t>
                      </a:r>
                      <a:r>
                        <a:rPr lang="bn-IN" sz="2800" baseline="0" dirty="0" smtClean="0"/>
                        <a:t>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500" baseline="0" dirty="0" smtClean="0"/>
                        <a:t>প্রমিতকরণে পণ্যের মান নির্ধারণ করা হয়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500" dirty="0" smtClean="0"/>
                        <a:t>পর্যায়িতকরণে মানের</a:t>
                      </a:r>
                      <a:r>
                        <a:rPr lang="bn-IN" sz="2500" baseline="0" dirty="0" smtClean="0"/>
                        <a:t> </a:t>
                      </a:r>
                      <a:r>
                        <a:rPr lang="bn-IN" sz="2500" dirty="0" smtClean="0"/>
                        <a:t>ভিত্তিতে বিভিন্ন</a:t>
                      </a:r>
                      <a:r>
                        <a:rPr lang="bn-IN" sz="2500" baseline="0" dirty="0" smtClean="0"/>
                        <a:t> ভাগে ভাগ করা হয়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904">
                <a:tc>
                  <a:txBody>
                    <a:bodyPr/>
                    <a:lstStyle/>
                    <a:p>
                      <a:r>
                        <a:rPr lang="bn-IN" sz="2700" dirty="0" smtClean="0"/>
                        <a:t>কাজ</a:t>
                      </a:r>
                      <a:endParaRPr lang="en-US" sz="2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500" baseline="0" dirty="0" smtClean="0"/>
                        <a:t>প্রমিতকরণ হলো মানসিক কাজ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609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2500" dirty="0" smtClean="0"/>
                        <a:t>পর্যায়িতকরণ হলো</a:t>
                      </a:r>
                      <a:r>
                        <a:rPr lang="bn-IN" sz="2500" baseline="0" dirty="0" smtClean="0"/>
                        <a:t> শার</a:t>
                      </a:r>
                      <a:r>
                        <a:rPr lang="en-US" sz="2500" baseline="0" dirty="0" err="1" smtClean="0"/>
                        <a:t>ীরিক</a:t>
                      </a:r>
                      <a:r>
                        <a:rPr lang="en-US" sz="2500" baseline="0" dirty="0" smtClean="0"/>
                        <a:t> </a:t>
                      </a:r>
                      <a:r>
                        <a:rPr lang="en-US" sz="2500" baseline="0" dirty="0" err="1" smtClean="0"/>
                        <a:t>কাজ</a:t>
                      </a:r>
                      <a:endParaRPr lang="en-US" sz="2500" dirty="0" smtClean="0"/>
                    </a:p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952">
                <a:tc>
                  <a:txBody>
                    <a:bodyPr/>
                    <a:lstStyle/>
                    <a:p>
                      <a:r>
                        <a:rPr lang="bn-IN" sz="2700" dirty="0" smtClean="0"/>
                        <a:t>সম্ভব</a:t>
                      </a:r>
                      <a:endParaRPr lang="en-US" sz="2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600" dirty="0" smtClean="0"/>
                        <a:t>পর্যায়িতকরণ ছাড়া</a:t>
                      </a:r>
                      <a:r>
                        <a:rPr lang="bn-IN" sz="2600" baseline="0" dirty="0" smtClean="0"/>
                        <a:t> প্রমিতকরণ সম্ভব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600" dirty="0" smtClean="0"/>
                        <a:t>পর্যায়িতকরণে</a:t>
                      </a:r>
                      <a:r>
                        <a:rPr lang="bn-IN" sz="2600" baseline="0" dirty="0" smtClean="0"/>
                        <a:t> পরিকল্পনা বাস্তবায়ন করা হয়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544">
                <a:tc>
                  <a:txBody>
                    <a:bodyPr/>
                    <a:lstStyle/>
                    <a:p>
                      <a:r>
                        <a:rPr lang="bn-IN" sz="2700" dirty="0" smtClean="0"/>
                        <a:t>কাজ</a:t>
                      </a:r>
                      <a:endParaRPr lang="en-US" sz="2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400" baseline="0" dirty="0" smtClean="0"/>
                        <a:t>প্রমিতকরণ হলো </a:t>
                      </a:r>
                      <a:r>
                        <a:rPr lang="bn-IN" sz="2400" dirty="0" smtClean="0"/>
                        <a:t>পর্যায়িতকরণে পূর্ববর্তী</a:t>
                      </a:r>
                      <a:r>
                        <a:rPr lang="bn-IN" sz="2400" baseline="0" dirty="0" smtClean="0"/>
                        <a:t> কাজ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609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2400" dirty="0" smtClean="0"/>
                        <a:t>পর্যায়িতকরণ</a:t>
                      </a:r>
                      <a:r>
                        <a:rPr lang="bn-IN" sz="2400" baseline="0" dirty="0" smtClean="0"/>
                        <a:t> হলো প্রমিতকরণের</a:t>
                      </a:r>
                      <a:r>
                        <a:rPr lang="bn-IN" sz="2400" dirty="0" smtClean="0"/>
                        <a:t> পরবর্তী</a:t>
                      </a:r>
                      <a:r>
                        <a:rPr lang="bn-IN" sz="2400" baseline="0" dirty="0" smtClean="0"/>
                        <a:t> কাজ</a:t>
                      </a:r>
                      <a:endParaRPr lang="en-US" sz="2400" dirty="0" smtClean="0"/>
                    </a:p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904">
                <a:tc>
                  <a:txBody>
                    <a:bodyPr/>
                    <a:lstStyle/>
                    <a:p>
                      <a:r>
                        <a:rPr lang="bn-IN" sz="2700" dirty="0" smtClean="0"/>
                        <a:t>বিবেচনা</a:t>
                      </a:r>
                      <a:endParaRPr lang="en-US" sz="2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500" baseline="0" dirty="0" smtClean="0"/>
                        <a:t>প্রমিতকরণে ভোক্তার প্রত্যাশা বিনেচনা করা হয়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n-IN" sz="2500" dirty="0" smtClean="0"/>
                        <a:t>পর্যায়িতকরণে পূর্ব</a:t>
                      </a:r>
                      <a:r>
                        <a:rPr lang="bn-IN" sz="2500" baseline="0" dirty="0" smtClean="0"/>
                        <a:t>নির্ধারিত মান বিবেচনা করা হয়ে থাকে</a:t>
                      </a:r>
                      <a:r>
                        <a:rPr lang="bn-IN" sz="2500" dirty="0" smtClean="0"/>
                        <a:t> </a:t>
                      </a:r>
                    </a:p>
                    <a:p>
                      <a:endParaRPr lang="bn-IN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13000">
              <a:srgbClr val="00B050"/>
            </a:gs>
            <a:gs pos="21001">
              <a:srgbClr val="92D050"/>
            </a:gs>
            <a:gs pos="63000">
              <a:srgbClr val="00B050"/>
            </a:gs>
            <a:gs pos="67000">
              <a:srgbClr val="B2B2B2"/>
            </a:gs>
            <a:gs pos="69000">
              <a:srgbClr val="92D050"/>
            </a:gs>
            <a:gs pos="82001">
              <a:srgbClr val="00B050"/>
            </a:gs>
            <a:gs pos="100000">
              <a:srgbClr val="EAEA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11256"/>
            <a:ext cx="9052560" cy="526944"/>
          </a:xfrm>
        </p:spPr>
        <p:txBody>
          <a:bodyPr>
            <a:normAutofit fontScale="90000"/>
          </a:bodyPr>
          <a:lstStyle/>
          <a:p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1" y="762000"/>
            <a:ext cx="9052560" cy="6180987"/>
          </a:xfrm>
        </p:spPr>
        <p:txBody>
          <a:bodyPr/>
          <a:lstStyle/>
          <a:p>
            <a:pPr>
              <a:buNone/>
            </a:pPr>
            <a:r>
              <a:rPr lang="bn-IN" dirty="0"/>
              <a:t>       মোড়কিকরণের ধারণা।</a:t>
            </a:r>
          </a:p>
          <a:p>
            <a:pPr>
              <a:buNone/>
            </a:pPr>
            <a:r>
              <a:rPr lang="bn-IN" sz="3200" dirty="0"/>
              <a:t>মোড়ক এবংমোড়কিকরণ একই অর্থ প্রকাশ করে না।এখানে মোড়ক বলতে পণ্যের জন্য বিশেষ কোনো আব্রঙ্কে বোঝায়।</a:t>
            </a:r>
          </a:p>
          <a:p>
            <a:pPr>
              <a:buNone/>
            </a:pPr>
            <a:r>
              <a:rPr lang="bn-IN" sz="3200" dirty="0"/>
              <a:t>মোড়কিকরণের বৈশিষ্ট্য সমূহ নিম্নরুপঃ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মোড়কিকরণ পন্যকে আকর্ষণীয় করে তোলে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মোড়কিকরণ বলতে পন্যকে ঢেকে দেয়া বা মুড়ে দেয়াকে বুঝায়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মোড়কিকরণ বলতে পণ্যের প্রসারকে বুঝায় </a:t>
            </a:r>
          </a:p>
          <a:p>
            <a:pPr>
              <a:buNone/>
            </a:pPr>
            <a:r>
              <a:rPr lang="bn-IN" smtClean="0"/>
              <a:t>     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2"/>
            <a:ext cx="9525000" cy="7174810"/>
          </a:xfrm>
          <a:prstGeom prst="rect">
            <a:avLst/>
          </a:prstGeom>
        </p:spPr>
        <p:txBody>
          <a:bodyPr wrap="square" lIns="91418" tIns="45710" rIns="91418" bIns="45710">
            <a:spAutoFit/>
          </a:bodyPr>
          <a:lstStyle/>
          <a:p>
            <a:pPr>
              <a:buNone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বিপণনের</a:t>
            </a:r>
            <a:r>
              <a:rPr lang="bn-IN" dirty="0" smtClean="0"/>
              <a:t> মোড়কিকরণের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গুরুত্বঃ </a:t>
            </a:r>
          </a:p>
          <a:p>
            <a:pPr>
              <a:buNone/>
            </a:pPr>
            <a:r>
              <a:rPr lang="bn-IN" dirty="0" smtClean="0">
                <a:latin typeface="NikoshBAN" pitchFamily="2" charset="0"/>
              </a:rPr>
              <a:t>     নিচে 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বিপণনের </a:t>
            </a:r>
            <a:r>
              <a:rPr lang="bn-IN" dirty="0" smtClean="0"/>
              <a:t>মোড়কিকরণের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 গুরুত্ব  আলোচনা করা  হলো_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আকর্ষণ বৃদ্ধি 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নিরাপত্তা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গুণগত মান রক্ষা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সহজ সংরক্ষণ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বিক্রয়ের সুবিধা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সহজ পরিবহণ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চাহিদা বৃদ্ধি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ব্যবহারে সুবিধা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পণ্য চিহ্নিত করণ</a:t>
            </a:r>
          </a:p>
          <a:p>
            <a:pPr marL="514230" indent="-514230">
              <a:buFont typeface="Wingdings" pitchFamily="2" charset="2"/>
              <a:buChar char="q"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সামাজিক কল্যাণ</a:t>
            </a:r>
          </a:p>
          <a:p>
            <a:pPr marL="514230" indent="-514230"/>
            <a:endParaRPr lang="bn-IN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0"/>
            <a:ext cx="10363200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18473" y="1"/>
            <a:ext cx="10576873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058400" cy="160665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bn-BD" sz="48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পাঠ শি</a:t>
            </a:r>
            <a:r>
              <a:rPr lang="en-US" sz="48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রোনাম</a:t>
            </a:r>
            <a:endParaRPr lang="en-US" sz="4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Content Placeholder 2" descr="C:\Users\LABPC\Desktop\WOCA4X1NDCCA7QYCRHCAWEH01VCA3M91SLCAMH47RHCAB8T8VXCAV74IOQCAHBNQK1CABDOBQ1CA0VUWETCANOLKRLCA9H2QKQCAEADMH8CAOF9UNNCAF014P1CAW6MJD5CA85S252CAULKV3VCA1KXHA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2771" y="1905000"/>
            <a:ext cx="3483428" cy="2819400"/>
          </a:xfrm>
          <a:prstGeom prst="rect">
            <a:avLst/>
          </a:prstGeom>
          <a:noFill/>
        </p:spPr>
      </p:pic>
      <p:pic>
        <p:nvPicPr>
          <p:cNvPr id="1027" name="Picture 3" descr="C:\Users\LABPC\Desktop\images[6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2" y="1828800"/>
            <a:ext cx="4712835" cy="2667000"/>
          </a:xfrm>
          <a:prstGeom prst="rect">
            <a:avLst/>
          </a:prstGeom>
          <a:noFill/>
        </p:spPr>
      </p:pic>
      <p:pic>
        <p:nvPicPr>
          <p:cNvPr id="1028" name="Picture 4" descr="C:\Users\LABPC\Desktop\KECAVWKW7YCAYDYJ0UCAN7PZ92CAAV5810CAUBC3T6CA9C2JBKCAH3C4MCCARE55EECA5HZWTSCATF2T00CANHT1AGCAW8T5X0CA1KF3S3CA8BHYP6CAZW8S31CADPV7LRCASIBF4ECA9O1218CATWIM9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3" y="4907048"/>
            <a:ext cx="3200399" cy="267432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715000" y="5181600"/>
            <a:ext cx="3733800" cy="1676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dirty="0" err="1" smtClean="0"/>
              <a:t>বিপণনের</a:t>
            </a:r>
            <a:r>
              <a:rPr lang="en-US" dirty="0" smtClean="0"/>
              <a:t> </a:t>
            </a:r>
            <a:r>
              <a:rPr lang="en-US" dirty="0" err="1" smtClean="0"/>
              <a:t>কার্যাবলীর</a:t>
            </a:r>
            <a:r>
              <a:rPr lang="en-US" dirty="0" smtClean="0"/>
              <a:t> </a:t>
            </a:r>
            <a:r>
              <a:rPr lang="en-US" dirty="0" err="1" smtClean="0"/>
              <a:t>চিত্র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7478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0058400" cy="18288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en-US" dirty="0" err="1" smtClean="0"/>
              <a:t>পাঠ</a:t>
            </a:r>
            <a:r>
              <a:rPr lang="en-US" dirty="0" smtClean="0"/>
              <a:t> </a:t>
            </a:r>
            <a:r>
              <a:rPr lang="en-US" dirty="0" err="1" smtClean="0"/>
              <a:t>ঘোষণা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" y="1813562"/>
            <a:ext cx="10058399" cy="5958838"/>
          </a:xfrm>
          <a:solidFill>
            <a:srgbClr val="00B0F0"/>
          </a:solidFill>
        </p:spPr>
        <p:txBody>
          <a:bodyPr>
            <a:normAutofit/>
          </a:bodyPr>
          <a:lstStyle/>
          <a:p>
            <a:endParaRPr lang="en-US" sz="4000" dirty="0"/>
          </a:p>
          <a:p>
            <a:endParaRPr lang="en-US" sz="4000" dirty="0"/>
          </a:p>
          <a:p>
            <a:pPr>
              <a:buNone/>
            </a:pPr>
            <a:endParaRPr lang="en-US" sz="4000" dirty="0"/>
          </a:p>
        </p:txBody>
      </p:sp>
      <p:sp>
        <p:nvSpPr>
          <p:cNvPr id="4" name="Right Arrow 3"/>
          <p:cNvSpPr/>
          <p:nvPr/>
        </p:nvSpPr>
        <p:spPr>
          <a:xfrm>
            <a:off x="762000" y="2209800"/>
            <a:ext cx="24384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dirty="0" err="1" smtClean="0"/>
              <a:t>শিরোনাম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429002" y="2286002"/>
            <a:ext cx="3886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dirty="0" err="1" smtClean="0"/>
              <a:t>বিপণনকার্যাবলী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21233" y="3213069"/>
            <a:ext cx="9906001" cy="5262959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as-IN" sz="2400" dirty="0">
                <a:latin typeface="NikoshBAN" pitchFamily="2" charset="0"/>
                <a:cs typeface="NikoshBAN" pitchFamily="2" charset="0"/>
              </a:rPr>
              <a:t>১। বিপণন কার্যাবলী ধারণা </a:t>
            </a:r>
            <a:endParaRPr lang="en-US" sz="2400" dirty="0" smtClean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২</a:t>
            </a:r>
            <a:r>
              <a:rPr lang="as-IN" sz="2400" dirty="0">
                <a:latin typeface="NikoshBAN" pitchFamily="2" charset="0"/>
                <a:cs typeface="NikoshBAN" pitchFamily="2" charset="0"/>
              </a:rPr>
              <a:t>। বিপণন কার্যাবলী যেমন- ক্রয়,বিক্রয় , পরিবহন , গুদামজাত করণ, প্রমিতকরণের , পর্যায়িত, মোড়কি করণ, বিজ্ঞাপনের ধারণা </a:t>
            </a:r>
            <a:endParaRPr lang="en-US" sz="2400" dirty="0" smtClean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৩</a:t>
            </a:r>
            <a:r>
              <a:rPr lang="as-IN" sz="2400" dirty="0">
                <a:latin typeface="NikoshBAN" pitchFamily="2" charset="0"/>
                <a:cs typeface="NikoshBAN" pitchFamily="2" charset="0"/>
              </a:rPr>
              <a:t>। পণ্য বিপণনের ক্রয় ও বিক্রয়ের গুরুত্ব বিশ্লেষণ </a:t>
            </a:r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as-IN" sz="2400" dirty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>
                <a:latin typeface="NikoshBAN" pitchFamily="2" charset="0"/>
                <a:cs typeface="NikoshBAN" pitchFamily="2" charset="0"/>
              </a:rPr>
              <a:t>৪। পণ্য বিপণনের পরিবহনের গুরুত্ব বিশ্লেষণ </a:t>
            </a:r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as-IN" sz="2400" dirty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>
                <a:latin typeface="NikoshBAN" pitchFamily="2" charset="0"/>
                <a:cs typeface="NikoshBAN" pitchFamily="2" charset="0"/>
              </a:rPr>
              <a:t>৫। পণ্য বিপণনের গুদামজাত করণের গুরুত্ব বিশ্লেষণ </a:t>
            </a:r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as-IN" sz="2400" dirty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>
                <a:latin typeface="NikoshBAN" pitchFamily="2" charset="0"/>
                <a:cs typeface="NikoshBAN" pitchFamily="2" charset="0"/>
              </a:rPr>
              <a:t>৬। পণ্য বিপণনের প্রমিতকরণের প্রয়োজনীয়তা ব্যাখ্যা </a:t>
            </a:r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as-IN" sz="2400" dirty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>
                <a:latin typeface="NikoshBAN" pitchFamily="2" charset="0"/>
                <a:cs typeface="NikoshBAN" pitchFamily="2" charset="0"/>
              </a:rPr>
              <a:t>৭। পণ্য বিপণনের পর্যায়িত করণের প্রয়োজনীয়তা ব্যাখ্যা </a:t>
            </a:r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as-IN" sz="2400" dirty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>
                <a:latin typeface="NikoshBAN" pitchFamily="2" charset="0"/>
                <a:cs typeface="NikoshBAN" pitchFamily="2" charset="0"/>
              </a:rPr>
              <a:t>৮। প্রমিতকরণ ও পর্যায়িত করণের  মধ্যে পার্থক্য </a:t>
            </a:r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ব্যাখ্যা । </a:t>
            </a:r>
            <a:endParaRPr lang="as-IN" sz="2400" dirty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>
                <a:latin typeface="NikoshBAN" pitchFamily="2" charset="0"/>
                <a:cs typeface="NikoshBAN" pitchFamily="2" charset="0"/>
              </a:rPr>
              <a:t>৯। পণ্য বিপণনের বিজ্ঞাপনের </a:t>
            </a:r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গুরুত্ব</a:t>
            </a:r>
            <a:endParaRPr lang="as-IN" sz="2400" dirty="0">
              <a:latin typeface="NikoshBAN" pitchFamily="2" charset="0"/>
              <a:cs typeface="NikoshBAN" pitchFamily="2" charset="0"/>
            </a:endParaRPr>
          </a:p>
          <a:p>
            <a:r>
              <a:rPr lang="as-IN" sz="2400" dirty="0">
                <a:latin typeface="NikoshBAN" pitchFamily="2" charset="0"/>
                <a:cs typeface="NikoshBAN" pitchFamily="2" charset="0"/>
              </a:rPr>
              <a:t>১০। বিপণন কার্যাবলীর গুরুত্ব ও প্রয়োজনীয়তা </a:t>
            </a:r>
            <a:r>
              <a:rPr lang="as-IN" sz="2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as-IN" sz="2400" dirty="0">
              <a:latin typeface="NikoshBAN" pitchFamily="2" charset="0"/>
              <a:cs typeface="NikoshBAN" pitchFamily="2" charset="0"/>
            </a:endParaRPr>
          </a:p>
          <a:p>
            <a:endParaRPr lang="as-IN" sz="3600" dirty="0">
              <a:latin typeface="NikoshBAN" pitchFamily="2" charset="0"/>
              <a:cs typeface="NikoshBAN" pitchFamily="2" charset="0"/>
            </a:endParaRPr>
          </a:p>
          <a:p>
            <a:r>
              <a:rPr lang="as-IN" sz="3600" dirty="0">
                <a:latin typeface="NikoshBAN" pitchFamily="2" charset="0"/>
                <a:cs typeface="NikoshBAN" pitchFamily="2" charset="0"/>
              </a:rPr>
              <a:t>                                      --------------------------------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BD" smtClean="0"/>
              <a:t/>
            </a:r>
            <a:br>
              <a:rPr lang="bn-BD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 smtClean="0"/>
              <a:t>	 </a:t>
            </a:r>
            <a:endParaRPr lang="en-US" smtClean="0"/>
          </a:p>
          <a:p>
            <a:endParaRPr lang="bn-BD" smtClean="0"/>
          </a:p>
          <a:p>
            <a:endParaRPr lang="bn-BD" dirty="0"/>
          </a:p>
        </p:txBody>
      </p:sp>
      <p:sp>
        <p:nvSpPr>
          <p:cNvPr id="4" name="Rectangle 3"/>
          <p:cNvSpPr/>
          <p:nvPr/>
        </p:nvSpPr>
        <p:spPr>
          <a:xfrm>
            <a:off x="228603" y="481388"/>
            <a:ext cx="3185159" cy="2809319"/>
          </a:xfrm>
          <a:prstGeom prst="rect">
            <a:avLst/>
          </a:prstGeom>
        </p:spPr>
        <p:txBody>
          <a:bodyPr wrap="square" lIns="160874" tIns="80435" rIns="160874" bIns="80435">
            <a:spAutoFit/>
          </a:bodyPr>
          <a:lstStyle/>
          <a:p>
            <a:r>
              <a:rPr lang="en-US" sz="5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5800" dirty="0">
              <a:latin typeface="NikoshBAN" pitchFamily="2" charset="0"/>
              <a:cs typeface="NikoshBAN" pitchFamily="2" charset="0"/>
            </a:endParaRPr>
          </a:p>
          <a:p>
            <a:endParaRPr lang="en-US" sz="3600" dirty="0"/>
          </a:p>
          <a:p>
            <a:endParaRPr lang="bn-BD" sz="7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19202"/>
            <a:ext cx="10058400" cy="5763974"/>
          </a:xfrm>
          <a:prstGeom prst="rect">
            <a:avLst/>
          </a:prstGeom>
          <a:noFill/>
        </p:spPr>
        <p:txBody>
          <a:bodyPr wrap="square" lIns="160874" tIns="80435" rIns="160874" bIns="80435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১।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বিপণন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কার্যাবলী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ধারণা করতে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।</a:t>
            </a:r>
            <a:endParaRPr lang="bn-BD" sz="28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বিপণন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কার্যাবলী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যেমন- ক্রয়,বিক্রয় , পরিবহন , গুদামজাত করণ, প্রমিতকরণের , পর্যায়িত, </a:t>
            </a:r>
            <a:r>
              <a:rPr lang="bn-IN" sz="2800" dirty="0" smtClean="0"/>
              <a:t>মোড়কি করণ, বিজ্ঞাপনের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ধারণা করতে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।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৩। পণ্য বিপণনের ক্রয় ও বিক্রয়ের গুরুত্ব বিশ্লেষণ করতে পারবে ।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৪। পণ্য বিপণনের পরিবহনের গুরুত্ব বিশ্লেষণ করতে পারবে ।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৫। পণ্য বিপণনের গুদামজাত করণের গুরুত্ব বিশ্লেষণ করতে পারবে ।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৬। পণ্য বিপণনের প্রমিতকরণের প্রয়োজনীয়তা ব্যাখ্যা করতে পারবে ।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৭। পণ্য বিপণনের পর্যায়িত করণের প্রয়োজনীয়তা ব্যাখ্যা করতে পারবে ।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৮। প্রমিতকরণ ও পর্যায়িত করণের  মধ্যে পার্থক্য ব্যাখ্যা করতে পারবে ।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৯। পণ্য বিপণনের </a:t>
            </a:r>
            <a:r>
              <a:rPr lang="bn-IN" sz="2800" dirty="0" smtClean="0"/>
              <a:t>বিজ্ঞাপনের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গুরুত্ব বিশ্লেষণ করতে পারবে ।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১০।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বিপণন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কার্যাবলী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র গুরুত্ব ও প্রয়োজনীয়তা বিশ্লেষণ করতে পারবে । </a:t>
            </a:r>
          </a:p>
          <a:p>
            <a:endParaRPr lang="bn-IN" sz="28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                                      --------------------------------</a:t>
            </a:r>
            <a:endParaRPr lang="en-US" sz="2800" dirty="0" smtClean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3200401"/>
            <a:ext cx="9906001" cy="1200308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endParaRPr lang="en-US" sz="3600" dirty="0" smtClean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3761" y="228600"/>
            <a:ext cx="3825241" cy="774085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bn-IN" sz="43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     </a:t>
            </a:r>
            <a:r>
              <a:rPr lang="bn-BD" sz="43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শিখন ফল</a:t>
            </a:r>
            <a:endParaRPr lang="en-US" sz="43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6266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5" grpId="0" build="allAtOnce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381000"/>
            <a:ext cx="905256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914401"/>
            <a:ext cx="9098282" cy="60285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n-IN" sz="3200" dirty="0"/>
              <a:t>          বিপণন কার্যাবলীর ধারণা ।</a:t>
            </a:r>
          </a:p>
          <a:p>
            <a:pPr>
              <a:buNone/>
            </a:pPr>
            <a:r>
              <a:rPr lang="bn-IN" sz="3200" dirty="0"/>
              <a:t>বিপণন কার্যাবলী কী?</a:t>
            </a:r>
          </a:p>
          <a:p>
            <a:pPr>
              <a:buNone/>
            </a:pPr>
            <a:r>
              <a:rPr lang="bn-IN" sz="3200" dirty="0"/>
              <a:t>  ভোক্তাদের প্রয়োজন,অভাব ও চাহিদা পূরণের মাধ্যমে প্রতিষ্ঠানের উদ্দেশ্য অর্জনর লক্ষ্যে সম্পাদিত যাবতীয় কার্যাবলীকে বিপণন কার্যাবলী ।</a:t>
            </a:r>
          </a:p>
          <a:p>
            <a:pPr>
              <a:buNone/>
            </a:pPr>
            <a:r>
              <a:rPr lang="bn-IN" sz="3200" dirty="0"/>
              <a:t>বিপণন কার্যাবলীর বৈশিষ্ট্য সমূহ নিম্নরুপঃ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বিপণন কার্যাবলি দ্বারা ক্রেতার সন্তুষ্টি বিধানের প্রচেষ্টা করা হয় । </a:t>
            </a:r>
          </a:p>
          <a:p>
            <a:pPr>
              <a:buFont typeface="Wingdings" pitchFamily="2" charset="2"/>
              <a:buChar char="v"/>
            </a:pPr>
            <a:r>
              <a:rPr lang="bn-IN" sz="3200" dirty="0"/>
              <a:t>এরূপ কার্যাবলী উৎপাদনকারী এবং ভোক্তার মধ্যে সংযোগ স্থাপন করে ।   </a:t>
            </a:r>
          </a:p>
          <a:p>
            <a:pPr>
              <a:buNone/>
            </a:pPr>
            <a:r>
              <a:rPr lang="bn-IN" sz="3200" dirty="0"/>
              <a:t>   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2" y="609603"/>
            <a:ext cx="9174481" cy="6333387"/>
          </a:xfrm>
          <a:effectLst>
            <a:softEdge rad="12700"/>
          </a:effectLst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bn-IN" sz="3200" dirty="0"/>
              <a:t>বিপণন কার্য সম্পাদনে যারা সম্পৃক্ত থাকে তা চিত্রের মাধ্যমে দেখানো হলঃ  </a:t>
            </a:r>
          </a:p>
          <a:p>
            <a:pPr>
              <a:buNone/>
            </a:pPr>
            <a:endParaRPr lang="bn-IN" sz="3200" dirty="0"/>
          </a:p>
          <a:p>
            <a:pPr>
              <a:buNone/>
            </a:pPr>
            <a:r>
              <a:rPr lang="bn-IN" sz="3200" dirty="0"/>
              <a:t>       </a:t>
            </a:r>
          </a:p>
          <a:p>
            <a:pPr>
              <a:buNone/>
            </a:pPr>
            <a:r>
              <a:rPr lang="bn-IN" sz="3200" dirty="0"/>
              <a:t> </a:t>
            </a:r>
          </a:p>
          <a:p>
            <a:pPr>
              <a:buNone/>
            </a:pPr>
            <a:endParaRPr lang="bn-IN" sz="3200" dirty="0"/>
          </a:p>
          <a:p>
            <a:pPr>
              <a:buNone/>
            </a:pPr>
            <a:endParaRPr lang="bn-IN" sz="3200" dirty="0"/>
          </a:p>
          <a:p>
            <a:pPr>
              <a:buNone/>
            </a:pPr>
            <a:endParaRPr lang="bn-IN" sz="3200" dirty="0"/>
          </a:p>
          <a:p>
            <a:pPr>
              <a:buNone/>
            </a:pPr>
            <a:endParaRPr lang="bn-IN" sz="3200" dirty="0"/>
          </a:p>
          <a:p>
            <a:pPr>
              <a:buNone/>
            </a:pPr>
            <a:endParaRPr lang="en-US" sz="3200" dirty="0"/>
          </a:p>
        </p:txBody>
      </p:sp>
      <p:sp>
        <p:nvSpPr>
          <p:cNvPr id="6" name="Down Arrow 5"/>
          <p:cNvSpPr/>
          <p:nvPr/>
        </p:nvSpPr>
        <p:spPr>
          <a:xfrm>
            <a:off x="4495800" y="35052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33601" y="2286000"/>
            <a:ext cx="4876801" cy="109728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bn-IN" dirty="0" smtClean="0"/>
              <a:t>বিপণন কার্যাবলী সম্পাদনে     অংশগ্রহণকারী  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676400" y="4114802"/>
            <a:ext cx="579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1562102" y="4305300"/>
            <a:ext cx="38099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277100" y="4305300"/>
            <a:ext cx="38099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533900" y="4305300"/>
            <a:ext cx="38099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90602" y="4495801"/>
            <a:ext cx="1828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bn-IN" dirty="0" smtClean="0"/>
              <a:t>উৎপাদনকারী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810000" y="4495801"/>
            <a:ext cx="1981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bn-IN" dirty="0" smtClean="0"/>
              <a:t>মধ্যস্থ ব্যবসায়ী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705600" y="4495801"/>
            <a:ext cx="1676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bn-IN" dirty="0" smtClean="0"/>
              <a:t>ভোক্তা ব্যবসায়ী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2" y="1981199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dirty="0" err="1" smtClean="0"/>
              <a:t>বিপণন</a:t>
            </a:r>
            <a:r>
              <a:rPr lang="en-US" dirty="0" smtClean="0"/>
              <a:t> </a:t>
            </a:r>
            <a:r>
              <a:rPr lang="en-US" dirty="0" err="1" smtClean="0"/>
              <a:t>কার্যাবলী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2895600"/>
            <a:ext cx="2133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dirty="0" err="1" smtClean="0"/>
              <a:t>বিনিময়</a:t>
            </a:r>
            <a:r>
              <a:rPr lang="en-US" dirty="0" smtClean="0"/>
              <a:t> </a:t>
            </a:r>
            <a:r>
              <a:rPr lang="en-US" dirty="0" err="1" smtClean="0"/>
              <a:t>কার্যাবলী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2895600"/>
            <a:ext cx="2209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dirty="0" err="1" smtClean="0"/>
              <a:t>বণ্টন</a:t>
            </a:r>
            <a:r>
              <a:rPr lang="en-US" dirty="0" smtClean="0"/>
              <a:t> </a:t>
            </a:r>
            <a:r>
              <a:rPr lang="en-US" dirty="0" err="1" smtClean="0"/>
              <a:t>কার্যাবলী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239000" y="2819400"/>
            <a:ext cx="2286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dirty="0" err="1" smtClean="0"/>
              <a:t>সহায়ক</a:t>
            </a:r>
            <a:r>
              <a:rPr lang="en-US" dirty="0" smtClean="0"/>
              <a:t> </a:t>
            </a:r>
            <a:r>
              <a:rPr lang="en-US" dirty="0" err="1" smtClean="0"/>
              <a:t>কার্যাবলী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4572000"/>
            <a:ext cx="2362201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r>
              <a:rPr lang="en-US" dirty="0" smtClean="0"/>
              <a:t>১।ক্রয় </a:t>
            </a:r>
          </a:p>
          <a:p>
            <a:r>
              <a:rPr lang="en-US" dirty="0" smtClean="0"/>
              <a:t>২। </a:t>
            </a:r>
            <a:r>
              <a:rPr lang="en-US" dirty="0" err="1" smtClean="0"/>
              <a:t>বিক্রয়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1447800" y="4114800"/>
            <a:ext cx="304800" cy="381000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838700" y="4114800"/>
            <a:ext cx="381000" cy="533400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8153402" y="4114800"/>
            <a:ext cx="304800" cy="380999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0" y="4648200"/>
            <a:ext cx="2514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r>
              <a:rPr lang="en-US" dirty="0" smtClean="0"/>
              <a:t>১। </a:t>
            </a:r>
            <a:r>
              <a:rPr lang="en-US" dirty="0" err="1" smtClean="0"/>
              <a:t>পরিবহন</a:t>
            </a:r>
            <a:endParaRPr lang="en-US" dirty="0" smtClean="0"/>
          </a:p>
          <a:p>
            <a:r>
              <a:rPr lang="en-US" dirty="0" smtClean="0"/>
              <a:t>২।গুদামজাতকরণ</a:t>
            </a:r>
          </a:p>
          <a:p>
            <a:r>
              <a:rPr lang="en-US" dirty="0" smtClean="0"/>
              <a:t>৩।মোড়ককরণ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391402" y="4495800"/>
            <a:ext cx="24384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r>
              <a:rPr lang="en-US" dirty="0" smtClean="0"/>
              <a:t>১। </a:t>
            </a:r>
            <a:r>
              <a:rPr lang="en-US" dirty="0" err="1" smtClean="0"/>
              <a:t>অর্থসংস্থান</a:t>
            </a:r>
            <a:endParaRPr lang="en-US" dirty="0" smtClean="0"/>
          </a:p>
          <a:p>
            <a:r>
              <a:rPr lang="en-US" dirty="0" smtClean="0"/>
              <a:t>২।ঝুঁকি </a:t>
            </a:r>
            <a:r>
              <a:rPr lang="en-US" dirty="0" err="1" smtClean="0"/>
              <a:t>গ্রহন</a:t>
            </a:r>
            <a:endParaRPr lang="en-US" dirty="0" smtClean="0"/>
          </a:p>
          <a:p>
            <a:r>
              <a:rPr lang="en-US" dirty="0" smtClean="0"/>
              <a:t>৩। </a:t>
            </a:r>
            <a:r>
              <a:rPr lang="en-US" dirty="0" err="1" smtClean="0"/>
              <a:t>মান</a:t>
            </a:r>
            <a:r>
              <a:rPr lang="en-US" dirty="0" smtClean="0"/>
              <a:t> </a:t>
            </a:r>
            <a:r>
              <a:rPr lang="en-US" dirty="0" err="1" smtClean="0"/>
              <a:t>নির্ধারণ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19" y="304800"/>
            <a:ext cx="8260081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871907"/>
            <a:ext cx="9052560" cy="602858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n-IN" sz="3200" dirty="0"/>
              <a:t>    বিপণন কার্যাবলীর গুরুত্ব ও প্রয়োজনীয়তা ।</a:t>
            </a:r>
          </a:p>
          <a:p>
            <a:pPr>
              <a:buNone/>
            </a:pPr>
            <a:r>
              <a:rPr lang="bn-IN" sz="3200" dirty="0"/>
              <a:t> বিপণন কার্যাবলীর গুরুত্ব অপরিসীম । কেননা এরূপ কার্যাবলীর মাধ্যমে ক্রেতাদের প্রয়োজন পূরণ ও সন্তুষ্টি বিধানের প্রচেষ্টা করা হয় । নিচে বিপণন কার্যাবলীর গুরুত্ব ও প্রয়োজনীয়তা আলোচনা করা হল – </a:t>
            </a:r>
          </a:p>
          <a:p>
            <a:pPr>
              <a:buFont typeface="Wingdings" pitchFamily="2" charset="2"/>
              <a:buChar char="Ø"/>
            </a:pPr>
            <a:r>
              <a:rPr lang="bn-IN" sz="3200" dirty="0"/>
              <a:t>ভোক্তার দৃষ্টিকোণ থেকেঃ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প্রত্যাশিত পণ্য ভোগের সুযোগ ।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নতুন পণ্য ভোগ ।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স্বল্পমূল্যে পণ্য ক্রয় ।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বিদেশি পণ্য ভোগের সুযোগ ।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জীবনযাত্রার মানোন্নয়ন ।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নিয়মিত পণ্য সরবরাহ ।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/>
              <a:t>কর্মসংস্থান ।  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2432</TotalTime>
  <Words>1222</Words>
  <Application>Microsoft Office PowerPoint</Application>
  <PresentationFormat>Custom</PresentationFormat>
  <Paragraphs>250</Paragraphs>
  <Slides>27</Slides>
  <Notes>4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  <vt:variant>
        <vt:lpstr>Custom Shows</vt:lpstr>
      </vt:variant>
      <vt:variant>
        <vt:i4>1</vt:i4>
      </vt:variant>
    </vt:vector>
  </HeadingPairs>
  <TitlesOfParts>
    <vt:vector size="29" baseType="lpstr">
      <vt:lpstr>Office Theme</vt:lpstr>
      <vt:lpstr>PowerPoint Presentation</vt:lpstr>
      <vt:lpstr>পাঠ পরিচিতি</vt:lpstr>
      <vt:lpstr>পাঠ শিরোনাম</vt:lpstr>
      <vt:lpstr>পাঠ ঘোষণা: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613</cp:revision>
  <dcterms:created xsi:type="dcterms:W3CDTF">2006-08-16T00:00:00Z</dcterms:created>
  <dcterms:modified xsi:type="dcterms:W3CDTF">2016-12-27T09:03:27Z</dcterms:modified>
</cp:coreProperties>
</file>